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59" r:id="rId3"/>
    <p:sldId id="274" r:id="rId4"/>
    <p:sldId id="260" r:id="rId5"/>
    <p:sldId id="284" r:id="rId6"/>
    <p:sldId id="290" r:id="rId7"/>
    <p:sldId id="292" r:id="rId8"/>
    <p:sldId id="293" r:id="rId9"/>
    <p:sldId id="285" r:id="rId10"/>
    <p:sldId id="283" r:id="rId11"/>
    <p:sldId id="291" r:id="rId12"/>
    <p:sldId id="286" r:id="rId13"/>
    <p:sldId id="265" r:id="rId14"/>
    <p:sldId id="288" r:id="rId15"/>
    <p:sldId id="276" r:id="rId16"/>
    <p:sldId id="294" r:id="rId17"/>
    <p:sldId id="273" r:id="rId18"/>
    <p:sldId id="295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9117FA4-E6A3-4897-86F5-9FE71B552293}">
  <a:tblStyle styleId="{99117FA4-E6A3-4897-86F5-9FE71B5522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334" autoAdjust="0"/>
  </p:normalViewPr>
  <p:slideViewPr>
    <p:cSldViewPr snapToGrid="0">
      <p:cViewPr>
        <p:scale>
          <a:sx n="50" d="100"/>
          <a:sy n="50" d="100"/>
        </p:scale>
        <p:origin x="-240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3776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95262" y="228600"/>
            <a:ext cx="801528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3pPr>
            <a:lvl4pPr marL="1828800" lvl="3" indent="-29718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●"/>
              <a:defRPr/>
            </a:lvl4pPr>
            <a:lvl5pPr marL="2286000" lvl="4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720"/>
              <a:buChar char="●"/>
              <a:defRPr/>
            </a:lvl5pPr>
            <a:lvl6pPr marL="2743200" lvl="5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720"/>
              <a:buChar char="●"/>
              <a:defRPr/>
            </a:lvl6pPr>
            <a:lvl7pPr marL="3200400" lvl="6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720"/>
              <a:buChar char="●"/>
              <a:defRPr/>
            </a:lvl7pPr>
            <a:lvl8pPr marL="3657600" lvl="7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720"/>
              <a:buChar char="●"/>
              <a:defRPr/>
            </a:lvl8pPr>
            <a:lvl9pPr marL="4114800" lvl="8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720"/>
              <a:buChar char="●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8E0E9-433B-4708-9C5B-8693B1F06A7D}" type="datetimeFigureOut">
              <a:rPr lang="ru-RU"/>
              <a:pPr>
                <a:defRPr/>
              </a:pPr>
              <a:t>11.01.2024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9CA2E-1B62-46F5-A9EF-EA0AD8414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5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3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ctrTitle"/>
          </p:nvPr>
        </p:nvSpPr>
        <p:spPr>
          <a:xfrm>
            <a:off x="365761" y="243840"/>
            <a:ext cx="8546592" cy="206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800000"/>
              </a:buClr>
              <a:buSzPts val="3800"/>
            </a:pPr>
            <a:r>
              <a:rPr lang="ru-RU" sz="2800" b="1" i="0" u="none" dirty="0" smtClean="0">
                <a:solidFill>
                  <a:srgbClr val="FFFF00"/>
                </a:solidFill>
                <a:latin typeface="Georgia" panose="02040502050405020303" pitchFamily="18" charset="0"/>
                <a:sym typeface="Arial"/>
              </a:rPr>
              <a:t>Открытый </a:t>
            </a: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Межмуниципальный семинар на тему «Проектно-исследовательская деятельность как средство формирования ключевых компетенций учащихся по биологии и 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экологии»</a:t>
            </a:r>
            <a:endParaRPr sz="32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>
            <a:off x="658368" y="2523744"/>
            <a:ext cx="7778495" cy="280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Noto Sans Symbols"/>
              <a:buNone/>
            </a:pPr>
            <a:r>
              <a:rPr lang="ru-RU" sz="36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«ПРОЕКТНО-ИССЛЕДОВАТЕЛЬСКАЯ ДЕЯТЕЛЬНОСТЬ УЧАЩИХСЯ КАК СРЕДСТВО ДОСТИЖЕНИЯ КАЧЕСТВА ОБРАЗОВАНИЯ»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4" name="Google Shape;48;p6"/>
          <p:cNvSpPr txBox="1">
            <a:spLocks/>
          </p:cNvSpPr>
          <p:nvPr/>
        </p:nvSpPr>
        <p:spPr>
          <a:xfrm>
            <a:off x="371857" y="5291328"/>
            <a:ext cx="8546592" cy="136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800000"/>
              </a:buClr>
              <a:buSzPts val="3800"/>
              <a:buFontTx/>
            </a:pPr>
            <a:r>
              <a:rPr lang="ru-RU" sz="22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Рузакова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 М.В., руководитель ГМО учителей биологии </a:t>
            </a:r>
            <a:r>
              <a:rPr lang="ru-RU" sz="22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г.Когалыма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, учитель биологии и географии МАОУ СОШ № 7</a:t>
            </a:r>
            <a:endParaRPr lang="ru-RU" sz="22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85938" y="785813"/>
            <a:ext cx="6696075" cy="79216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675" name="Прямоугольник 3"/>
          <p:cNvSpPr>
            <a:spLocks noChangeArrowheads="1"/>
          </p:cNvSpPr>
          <p:nvPr/>
        </p:nvSpPr>
        <p:spPr bwMode="auto">
          <a:xfrm>
            <a:off x="514350" y="495301"/>
            <a:ext cx="82010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проектно-исследовательской деятельности имеет следующую структуру:</a:t>
            </a:r>
          </a:p>
        </p:txBody>
      </p:sp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514350" y="1828800"/>
            <a:ext cx="457676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мотив, 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проблема, 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цель, задачи,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 smtClean="0">
                <a:solidFill>
                  <a:schemeClr val="bg2">
                    <a:lumMod val="50000"/>
                  </a:schemeClr>
                </a:solidFill>
              </a:rPr>
              <a:t>методы 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и способы, 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план, 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действия,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 smtClean="0">
                <a:solidFill>
                  <a:schemeClr val="bg2">
                    <a:lumMod val="50000"/>
                  </a:schemeClr>
                </a:solidFill>
              </a:rPr>
              <a:t>результаты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pPr algn="just" eaLnBrk="1" hangingPunct="1">
              <a:buFont typeface="Wingdings" pitchFamily="2" charset="2"/>
              <a:buChar char="v"/>
            </a:pP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</a:rPr>
              <a:t>рефлексия</a:t>
            </a:r>
          </a:p>
        </p:txBody>
      </p:sp>
      <p:pic>
        <p:nvPicPr>
          <p:cNvPr id="5" name="Picture 4" descr="http://im7-tub-ru.yandex.net/i?id=138747757-04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93" y="4305300"/>
            <a:ext cx="164952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2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4495752"/>
            <a:ext cx="1581150" cy="234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57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учебного проекта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2688822"/>
              </p:ext>
            </p:extLst>
          </p:nvPr>
        </p:nvGraphicFramePr>
        <p:xfrm>
          <a:off x="258761" y="1359755"/>
          <a:ext cx="7676149" cy="45127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04426"/>
                <a:gridCol w="2793661"/>
                <a:gridCol w="2678062"/>
              </a:tblGrid>
              <a:tr h="974511"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Проблема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b="1" i="1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Почему</a:t>
                      </a: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?»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(это</a:t>
                      </a:r>
                      <a:r>
                        <a:rPr lang="ru-RU" sz="2000" spc="-3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важно</a:t>
                      </a:r>
                      <a:r>
                        <a:rPr lang="ru-RU" sz="20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ru-RU" sz="20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меня</a:t>
                      </a:r>
                      <a:r>
                        <a:rPr lang="ru-RU" sz="20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лично)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Актуальность</a:t>
                      </a:r>
                      <a:r>
                        <a:rPr lang="ru-RU" sz="2000" spc="-6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проблемы</a:t>
                      </a:r>
                      <a:r>
                        <a:rPr lang="ru-RU" sz="2000" spc="-5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мотивация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674"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Цель</a:t>
                      </a:r>
                      <a:r>
                        <a:rPr lang="ru-RU" sz="2000" b="1" spc="-3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b="1" i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Зачем</a:t>
                      </a: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(мы</a:t>
                      </a:r>
                      <a:r>
                        <a:rPr lang="ru-RU" sz="20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делаем</a:t>
                      </a:r>
                      <a:r>
                        <a:rPr lang="ru-RU" sz="20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Целеполагание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674"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Задачи</a:t>
                      </a:r>
                      <a:r>
                        <a:rPr lang="ru-RU" sz="2000" b="1" spc="-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b="1" i="1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Что</a:t>
                      </a: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?»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(для</a:t>
                      </a:r>
                      <a:r>
                        <a:rPr lang="ru-RU" sz="20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этого</a:t>
                      </a:r>
                      <a:r>
                        <a:rPr lang="ru-RU" sz="20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мы</a:t>
                      </a:r>
                      <a:r>
                        <a:rPr lang="ru-RU" sz="2000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делаем)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Постановка</a:t>
                      </a:r>
                      <a:r>
                        <a:rPr lang="ru-RU" sz="20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задач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125"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Методы</a:t>
                      </a:r>
                      <a:r>
                        <a:rPr lang="ru-RU" sz="2000" b="1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2000" b="1" spc="-3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spc="-1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способы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b="1" i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Как</a:t>
                      </a: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(мы</a:t>
                      </a:r>
                      <a:r>
                        <a:rPr lang="ru-RU" sz="2000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можем</a:t>
                      </a:r>
                      <a:r>
                        <a:rPr lang="ru-RU" sz="20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это</a:t>
                      </a:r>
                      <a:r>
                        <a:rPr lang="ru-RU" sz="20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делать)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Выбор</a:t>
                      </a:r>
                      <a:r>
                        <a:rPr lang="ru-RU" sz="2000" spc="-3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способов</a:t>
                      </a:r>
                      <a:r>
                        <a:rPr lang="ru-RU" sz="2000" spc="-3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20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методов планирован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674"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Результат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Что</a:t>
                      </a:r>
                      <a:r>
                        <a:rPr lang="ru-RU" sz="2000" b="1" i="1" spc="-3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i="1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получится</a:t>
                      </a: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?»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(как</a:t>
                      </a:r>
                      <a:r>
                        <a:rPr lang="ru-RU" sz="2000" spc="-5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решение</a:t>
                      </a:r>
                      <a:r>
                        <a:rPr lang="ru-RU" sz="2000" spc="-5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проблемы)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7785" indent="18034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Ожидаемый</a:t>
                      </a:r>
                      <a:r>
                        <a:rPr lang="ru-RU" sz="2000" spc="-8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результат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816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971550" y="404813"/>
            <a:ext cx="7019925" cy="566261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Cooper Black" pitchFamily="18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700338" y="2420938"/>
            <a:ext cx="3595687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485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485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tabLst>
                <a:tab pos="1485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CC"/>
                </a:solidFill>
              </a:rPr>
              <a:t> Навыки и умения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CC"/>
                </a:solidFill>
              </a:rPr>
              <a:t>логического и творческого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CC"/>
                </a:solidFill>
              </a:rPr>
              <a:t>мышления, необходимые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CC"/>
                </a:solidFill>
              </a:rPr>
              <a:t>для решения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CC"/>
                </a:solidFill>
              </a:rPr>
              <a:t>исследовательских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9900CC"/>
                </a:solidFill>
              </a:rPr>
              <a:t>задач.</a:t>
            </a:r>
          </a:p>
          <a:p>
            <a:pPr lvl="2"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9900CC"/>
              </a:solidFill>
            </a:endParaRPr>
          </a:p>
          <a:p>
            <a:pPr lvl="2" algn="ctr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tx2"/>
              </a:solidFill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50825" y="1341438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006600"/>
                </a:solidFill>
              </a:rPr>
              <a:t>видеть проблемы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538538" y="692150"/>
            <a:ext cx="454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9900CC"/>
                </a:solidFill>
              </a:rPr>
              <a:t>выдвигать гипотезы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5194300" y="1484313"/>
            <a:ext cx="402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A50021"/>
                </a:solidFill>
              </a:rPr>
              <a:t>задавать вопросы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700338" y="5656262"/>
            <a:ext cx="375222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339966"/>
                </a:solidFill>
              </a:rPr>
              <a:t>давать определение</a:t>
            </a:r>
          </a:p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339966"/>
                </a:solidFill>
              </a:rPr>
              <a:t> понятиям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5651500" y="4724400"/>
            <a:ext cx="323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FF6600"/>
                </a:solidFill>
              </a:rPr>
              <a:t>классифицировать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265863" y="3068638"/>
            <a:ext cx="2921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0070C0"/>
                </a:solidFill>
              </a:rPr>
              <a:t>наблюдать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-58738" y="3053033"/>
            <a:ext cx="272648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A50021"/>
                </a:solidFill>
              </a:rPr>
              <a:t>делать выводы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37783" y="4734290"/>
            <a:ext cx="3262971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9900CC"/>
                </a:solidFill>
              </a:rPr>
              <a:t>доказывать и защищать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9900CC"/>
                </a:solidFill>
              </a:rPr>
              <a:t> свои идеи</a:t>
            </a:r>
          </a:p>
        </p:txBody>
      </p:sp>
    </p:spTree>
    <p:extLst>
      <p:ext uri="{BB962C8B-B14F-4D97-AF65-F5344CB8AC3E}">
        <p14:creationId xmlns:p14="http://schemas.microsoft.com/office/powerpoint/2010/main" val="929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/>
      <p:bldP spid="13316" grpId="0"/>
      <p:bldP spid="13317" grpId="0"/>
      <p:bldP spid="13318" grpId="0"/>
      <p:bldP spid="13319" grpId="0"/>
      <p:bldP spid="13320" grpId="0"/>
      <p:bldP spid="13321" grpId="0"/>
      <p:bldP spid="13322" grpId="0"/>
      <p:bldP spid="133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15"/>
          <p:cNvCxnSpPr/>
          <p:nvPr/>
        </p:nvCxnSpPr>
        <p:spPr>
          <a:xfrm rot="-5400000" flipH="1">
            <a:off x="4669631" y="5974556"/>
            <a:ext cx="252412" cy="190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28" name="Google Shape;128;p15"/>
          <p:cNvCxnSpPr/>
          <p:nvPr/>
        </p:nvCxnSpPr>
        <p:spPr>
          <a:xfrm>
            <a:off x="3125787" y="4843462"/>
            <a:ext cx="374650" cy="2254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29" name="Google Shape;129;p15"/>
          <p:cNvCxnSpPr/>
          <p:nvPr/>
        </p:nvCxnSpPr>
        <p:spPr>
          <a:xfrm flipH="1">
            <a:off x="6143625" y="4929187"/>
            <a:ext cx="357187" cy="1428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0" name="Google Shape;130;p15"/>
          <p:cNvCxnSpPr/>
          <p:nvPr/>
        </p:nvCxnSpPr>
        <p:spPr>
          <a:xfrm flipH="1">
            <a:off x="1928812" y="4429125"/>
            <a:ext cx="357187" cy="21431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1" name="Google Shape;131;p15"/>
          <p:cNvCxnSpPr/>
          <p:nvPr/>
        </p:nvCxnSpPr>
        <p:spPr>
          <a:xfrm>
            <a:off x="6215062" y="4429125"/>
            <a:ext cx="428625" cy="21431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2" name="Google Shape;132;p15"/>
          <p:cNvCxnSpPr/>
          <p:nvPr/>
        </p:nvCxnSpPr>
        <p:spPr>
          <a:xfrm rot="-5400000" flipH="1">
            <a:off x="4241006" y="3902868"/>
            <a:ext cx="252412" cy="190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3" name="Google Shape;133;p15"/>
          <p:cNvCxnSpPr/>
          <p:nvPr/>
        </p:nvCxnSpPr>
        <p:spPr>
          <a:xfrm flipH="1">
            <a:off x="2000250" y="3071812"/>
            <a:ext cx="500062" cy="2857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4" name="Google Shape;134;p15"/>
          <p:cNvCxnSpPr/>
          <p:nvPr/>
        </p:nvCxnSpPr>
        <p:spPr>
          <a:xfrm>
            <a:off x="4124325" y="3105150"/>
            <a:ext cx="447675" cy="25241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5" name="Google Shape;135;p15"/>
          <p:cNvCxnSpPr/>
          <p:nvPr/>
        </p:nvCxnSpPr>
        <p:spPr>
          <a:xfrm>
            <a:off x="6429375" y="3071812"/>
            <a:ext cx="357187" cy="2857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6" name="Google Shape;136;p15"/>
          <p:cNvCxnSpPr/>
          <p:nvPr/>
        </p:nvCxnSpPr>
        <p:spPr>
          <a:xfrm rot="5400000">
            <a:off x="2500312" y="2286000"/>
            <a:ext cx="285750" cy="1428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7" name="Google Shape;137;p15"/>
          <p:cNvCxnSpPr/>
          <p:nvPr/>
        </p:nvCxnSpPr>
        <p:spPr>
          <a:xfrm rot="-5400000" flipH="1">
            <a:off x="4364831" y="2364581"/>
            <a:ext cx="252412" cy="190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8" name="Google Shape;138;p15"/>
          <p:cNvCxnSpPr/>
          <p:nvPr/>
        </p:nvCxnSpPr>
        <p:spPr>
          <a:xfrm>
            <a:off x="6643687" y="2214562"/>
            <a:ext cx="357187" cy="2857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39" name="Google Shape;139;p15"/>
          <p:cNvCxnSpPr/>
          <p:nvPr/>
        </p:nvCxnSpPr>
        <p:spPr>
          <a:xfrm>
            <a:off x="4286250" y="1214437"/>
            <a:ext cx="357187" cy="23018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sp>
        <p:nvSpPr>
          <p:cNvPr id="140" name="Google Shape;140;p15"/>
          <p:cNvSpPr txBox="1"/>
          <p:nvPr/>
        </p:nvSpPr>
        <p:spPr>
          <a:xfrm>
            <a:off x="-17435" y="150127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6B6"/>
              </a:buClr>
              <a:buSzPts val="2400"/>
              <a:buFont typeface="Georgia"/>
              <a:buNone/>
            </a:pPr>
            <a:r>
              <a:rPr lang="ru-RU" sz="2400" b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Алгоритм создания проекта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1357290" y="785794"/>
            <a:ext cx="2840053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Проблема</a:t>
            </a:r>
            <a:r>
              <a:rPr lang="ru-RU" sz="2400" b="1" i="0" u="none" strike="noStrike" cap="none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dirty="0"/>
          </a:p>
        </p:txBody>
      </p:sp>
      <p:sp>
        <p:nvSpPr>
          <p:cNvPr id="142" name="Google Shape;142;p15"/>
          <p:cNvSpPr txBox="1"/>
          <p:nvPr/>
        </p:nvSpPr>
        <p:spPr>
          <a:xfrm>
            <a:off x="4643438" y="1214422"/>
            <a:ext cx="2840053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Тема проекта</a:t>
            </a:r>
            <a:endParaRPr dirty="0"/>
          </a:p>
        </p:txBody>
      </p:sp>
      <p:sp>
        <p:nvSpPr>
          <p:cNvPr id="143" name="Google Shape;143;p15"/>
          <p:cNvSpPr txBox="1"/>
          <p:nvPr/>
        </p:nvSpPr>
        <p:spPr>
          <a:xfrm>
            <a:off x="1000100" y="1785926"/>
            <a:ext cx="696271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Основополагающий     вопрос 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357158" y="2500306"/>
            <a:ext cx="2840053" cy="707886"/>
          </a:xfrm>
          <a:prstGeom prst="rect">
            <a:avLst/>
          </a:prstGeom>
          <a:solidFill>
            <a:srgbClr val="EAEA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Проблемный вопрос 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3286116" y="2500306"/>
            <a:ext cx="2840053" cy="707886"/>
          </a:xfrm>
          <a:prstGeom prst="rect">
            <a:avLst/>
          </a:prstGeom>
          <a:solidFill>
            <a:srgbClr val="EAEA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Проблемный вопрос 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6286512" y="2500306"/>
            <a:ext cx="2840053" cy="707886"/>
          </a:xfrm>
          <a:prstGeom prst="rect">
            <a:avLst/>
          </a:prstGeom>
          <a:solidFill>
            <a:srgbClr val="EAEA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Проблемный вопрос </a:t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714348" y="3357562"/>
            <a:ext cx="833693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Гипотезы решения проблемы</a:t>
            </a:r>
            <a:endParaRPr dirty="0"/>
          </a:p>
        </p:txBody>
      </p:sp>
      <p:sp>
        <p:nvSpPr>
          <p:cNvPr id="148" name="Google Shape;148;p15"/>
          <p:cNvSpPr txBox="1"/>
          <p:nvPr/>
        </p:nvSpPr>
        <p:spPr>
          <a:xfrm>
            <a:off x="2428860" y="4000504"/>
            <a:ext cx="476396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Цель исследования</a:t>
            </a:r>
            <a:endParaRPr dirty="0"/>
          </a:p>
        </p:txBody>
      </p:sp>
      <p:sp>
        <p:nvSpPr>
          <p:cNvPr id="149" name="Google Shape;149;p15"/>
          <p:cNvSpPr txBox="1"/>
          <p:nvPr/>
        </p:nvSpPr>
        <p:spPr>
          <a:xfrm>
            <a:off x="3500430" y="4714884"/>
            <a:ext cx="2840053" cy="707886"/>
          </a:xfrm>
          <a:prstGeom prst="rect">
            <a:avLst/>
          </a:prstGeom>
          <a:solidFill>
            <a:srgbClr val="D6D6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Проведение исследования </a:t>
            </a:r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285720" y="4643446"/>
            <a:ext cx="2840053" cy="400110"/>
          </a:xfrm>
          <a:prstGeom prst="rect">
            <a:avLst/>
          </a:prstGeom>
          <a:solidFill>
            <a:srgbClr val="EAEA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Составление плана</a:t>
            </a:r>
            <a:endParaRPr/>
          </a:p>
        </p:txBody>
      </p:sp>
      <p:sp>
        <p:nvSpPr>
          <p:cNvPr id="151" name="Google Shape;151;p15"/>
          <p:cNvSpPr txBox="1"/>
          <p:nvPr/>
        </p:nvSpPr>
        <p:spPr>
          <a:xfrm>
            <a:off x="6643702" y="4643446"/>
            <a:ext cx="2500298" cy="40011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Выбор методов</a:t>
            </a:r>
            <a:endParaRPr/>
          </a:p>
        </p:txBody>
      </p:sp>
      <p:sp>
        <p:nvSpPr>
          <p:cNvPr id="152" name="Google Shape;152;p15"/>
          <p:cNvSpPr txBox="1"/>
          <p:nvPr/>
        </p:nvSpPr>
        <p:spPr>
          <a:xfrm>
            <a:off x="1285852" y="5429264"/>
            <a:ext cx="6871096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Оформление результатов</a:t>
            </a:r>
            <a:endParaRPr/>
          </a:p>
        </p:txBody>
      </p:sp>
      <p:sp>
        <p:nvSpPr>
          <p:cNvPr id="153" name="Google Shape;153;p15"/>
          <p:cNvSpPr txBox="1"/>
          <p:nvPr/>
        </p:nvSpPr>
        <p:spPr>
          <a:xfrm>
            <a:off x="2857488" y="6072206"/>
            <a:ext cx="403104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Защита проекта</a:t>
            </a:r>
            <a:endParaRPr/>
          </a:p>
        </p:txBody>
      </p:sp>
      <p:cxnSp>
        <p:nvCxnSpPr>
          <p:cNvPr id="154" name="Google Shape;154;p15"/>
          <p:cNvCxnSpPr/>
          <p:nvPr/>
        </p:nvCxnSpPr>
        <p:spPr>
          <a:xfrm flipH="1">
            <a:off x="3643312" y="1643062"/>
            <a:ext cx="857250" cy="1428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1"/>
            <a:ext cx="8748713" cy="377570"/>
          </a:xfrm>
          <a:solidFill>
            <a:srgbClr val="FFFFFF">
              <a:alpha val="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ru-RU" altLang="ru-RU" sz="3200" b="1" dirty="0" smtClean="0">
                <a:solidFill>
                  <a:schemeClr val="tx1"/>
                </a:solidFill>
              </a:rPr>
              <a:t>Результат исследовательской работы: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1255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sz="28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интеллектуальное развитие и личностный рост ребёнка;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умение работать с информацией;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опыт целеполагания;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опыт планирования;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расширение кругозора;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развитие мышления;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развитие эмоциональной сферы;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опыт публичного выступления</a:t>
            </a:r>
          </a:p>
        </p:txBody>
      </p:sp>
      <p:sp>
        <p:nvSpPr>
          <p:cNvPr id="18437" name="Oval 8"/>
          <p:cNvSpPr>
            <a:spLocks noChangeArrowheads="1"/>
          </p:cNvSpPr>
          <p:nvPr/>
        </p:nvSpPr>
        <p:spPr bwMode="auto">
          <a:xfrm>
            <a:off x="611188" y="188913"/>
            <a:ext cx="7705725" cy="44900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00"/>
              </a:solidFill>
              <a:latin typeface="Cooper Blac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79" y="4013200"/>
            <a:ext cx="2912788" cy="270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571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9402"/>
            <a:ext cx="8229600" cy="11448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Компетенции </a:t>
            </a:r>
            <a:r>
              <a:rPr lang="ru-RU" sz="2400" b="1" dirty="0" smtClean="0">
                <a:solidFill>
                  <a:schemeClr val="tx1"/>
                </a:solidFill>
              </a:rPr>
              <a:t>школьников, </a:t>
            </a:r>
            <a:r>
              <a:rPr lang="ru-RU" sz="2400" b="1" dirty="0">
                <a:solidFill>
                  <a:schemeClr val="tx1"/>
                </a:solidFill>
              </a:rPr>
              <a:t>необходимых для освоения в дальнейшем любой профессиональной деятельности и успешной адаптации личности в современном мире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2505" y="1701799"/>
            <a:ext cx="8879305" cy="504190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b="1" i="1" dirty="0">
                <a:solidFill>
                  <a:schemeClr val="tx1"/>
                </a:solidFill>
              </a:rPr>
              <a:t>критическое мышление </a:t>
            </a:r>
            <a:r>
              <a:rPr lang="ru-RU" dirty="0">
                <a:solidFill>
                  <a:schemeClr val="tx1"/>
                </a:solidFill>
              </a:rPr>
              <a:t>– возможность использования различных точек зрения, умение проанализировать вопрос или проблему, создать план действий, оценить результаты этих действий;</a:t>
            </a:r>
          </a:p>
          <a:p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b="1" i="1" dirty="0">
                <a:solidFill>
                  <a:schemeClr val="tx1"/>
                </a:solidFill>
              </a:rPr>
              <a:t>креативность</a:t>
            </a:r>
            <a:r>
              <a:rPr lang="ru-RU" dirty="0">
                <a:solidFill>
                  <a:schemeClr val="tx1"/>
                </a:solidFill>
              </a:rPr>
              <a:t> – возможность продемонстрировать процесс генерирования новых идей или концепций;</a:t>
            </a:r>
          </a:p>
          <a:p>
            <a:r>
              <a:rPr lang="ru-RU" b="1" i="1" dirty="0">
                <a:solidFill>
                  <a:schemeClr val="tx1"/>
                </a:solidFill>
              </a:rPr>
              <a:t>– работа в команде </a:t>
            </a:r>
            <a:r>
              <a:rPr lang="ru-RU" dirty="0">
                <a:solidFill>
                  <a:schemeClr val="tx1"/>
                </a:solidFill>
              </a:rPr>
              <a:t>– умение работать в сотрудничестве с другими для достижения общей цели;</a:t>
            </a:r>
          </a:p>
          <a:p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b="1" i="1" dirty="0">
                <a:solidFill>
                  <a:schemeClr val="tx1"/>
                </a:solidFill>
              </a:rPr>
              <a:t>кросс-культурное понимание проблемы </a:t>
            </a:r>
            <a:r>
              <a:rPr lang="ru-RU" dirty="0">
                <a:solidFill>
                  <a:schemeClr val="tx1"/>
                </a:solidFill>
              </a:rPr>
              <a:t>– способность распознавать и правильно реагировать на людей или ситуаций при условии национальных, религиозных или культурных различий;</a:t>
            </a:r>
          </a:p>
          <a:p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b="1" i="1" dirty="0">
                <a:solidFill>
                  <a:schemeClr val="tx1"/>
                </a:solidFill>
              </a:rPr>
              <a:t>самооценка и планирование </a:t>
            </a:r>
            <a:r>
              <a:rPr lang="ru-RU" dirty="0">
                <a:solidFill>
                  <a:schemeClr val="tx1"/>
                </a:solidFill>
              </a:rPr>
              <a:t>– умение самостоятельно оценивать результаты своего труда и принимать ответственность за свои действия;</a:t>
            </a:r>
          </a:p>
          <a:p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b="1" i="1" dirty="0">
                <a:solidFill>
                  <a:schemeClr val="tx1"/>
                </a:solidFill>
              </a:rPr>
              <a:t>информационно-коммуникативные компетенции </a:t>
            </a:r>
            <a:r>
              <a:rPr lang="ru-RU" dirty="0">
                <a:solidFill>
                  <a:schemeClr val="tx1"/>
                </a:solidFill>
              </a:rPr>
              <a:t>– способность учащегося освоения информации в целях эффективной коммуникации, решения учебно-познавательных и иных личностных проблем и задач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5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46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/>
        </p:nvSpPr>
        <p:spPr>
          <a:xfrm>
            <a:off x="285749" y="243648"/>
            <a:ext cx="525494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400"/>
            </a:pPr>
            <a:r>
              <a:rPr lang="ru-RU" sz="2400" dirty="0" smtClean="0">
                <a:latin typeface="Times New Roman"/>
                <a:ea typeface="Times New Roman"/>
              </a:rPr>
              <a:t>Проектно-исследовательская </a:t>
            </a:r>
            <a:r>
              <a:rPr lang="ru-RU" sz="2400" dirty="0">
                <a:latin typeface="Times New Roman"/>
                <a:ea typeface="Times New Roman"/>
              </a:rPr>
              <a:t>деятельность имеет для </a:t>
            </a:r>
            <a:r>
              <a:rPr lang="ru-RU" sz="2400" dirty="0" smtClean="0">
                <a:latin typeface="Times New Roman"/>
                <a:ea typeface="Times New Roman"/>
              </a:rPr>
              <a:t>учащихся: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/>
                <a:ea typeface="Times New Roman"/>
              </a:rPr>
              <a:t>социальное </a:t>
            </a:r>
            <a:r>
              <a:rPr lang="ru-RU" sz="2400" dirty="0">
                <a:latin typeface="Times New Roman"/>
                <a:ea typeface="Times New Roman"/>
              </a:rPr>
              <a:t>и </a:t>
            </a:r>
            <a:r>
              <a:rPr lang="ru-RU" sz="2400" dirty="0" err="1">
                <a:latin typeface="Times New Roman"/>
                <a:ea typeface="Times New Roman"/>
              </a:rPr>
              <a:t>профориентационное</a:t>
            </a:r>
            <a:r>
              <a:rPr lang="ru-RU" sz="2400" dirty="0">
                <a:latin typeface="Times New Roman"/>
                <a:ea typeface="Times New Roman"/>
              </a:rPr>
              <a:t> значение,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marL="342900" lvl="0" indent="-342900" algn="just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/>
                <a:ea typeface="Times New Roman"/>
              </a:rPr>
              <a:t>положительно </a:t>
            </a:r>
            <a:r>
              <a:rPr lang="ru-RU" sz="2400" dirty="0">
                <a:latin typeface="Times New Roman"/>
                <a:ea typeface="Times New Roman"/>
              </a:rPr>
              <a:t>влияет на отношение к учебе,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marL="342900" lvl="0" indent="-342900" algn="just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/>
                <a:ea typeface="Times New Roman"/>
              </a:rPr>
              <a:t>формирует </a:t>
            </a:r>
            <a:r>
              <a:rPr lang="ru-RU" sz="2400" dirty="0">
                <a:latin typeface="Times New Roman"/>
                <a:ea typeface="Times New Roman"/>
              </a:rPr>
              <a:t>у них повышенную мотивацию к учебно-образовательной деятельности.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579">
            <a:off x="5554661" y="365931"/>
            <a:ext cx="3371755" cy="2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384">
            <a:off x="5678251" y="2323147"/>
            <a:ext cx="3190551" cy="221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357">
            <a:off x="5746497" y="4383242"/>
            <a:ext cx="3191699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Google Shape;218;p23"/>
          <p:cNvSpPr txBox="1"/>
          <p:nvPr/>
        </p:nvSpPr>
        <p:spPr>
          <a:xfrm>
            <a:off x="419099" y="4246872"/>
            <a:ext cx="561975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ru-RU" sz="2400" dirty="0">
                <a:latin typeface="Times New Roman"/>
                <a:ea typeface="Times New Roman"/>
              </a:rPr>
              <a:t>Обучение, построенное на проектно-исследовательской деятельности, ориентировано на развитие системного мышления и формирование аналитических </a:t>
            </a:r>
            <a:r>
              <a:rPr lang="ru-RU" sz="2400" dirty="0" smtClean="0">
                <a:latin typeface="Times New Roman"/>
                <a:ea typeface="Times New Roman"/>
              </a:rPr>
              <a:t>способностей. 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ctrTitle"/>
          </p:nvPr>
        </p:nvSpPr>
        <p:spPr>
          <a:xfrm>
            <a:off x="365761" y="243840"/>
            <a:ext cx="8546592" cy="206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800000"/>
              </a:buClr>
              <a:buSzPts val="3800"/>
            </a:pPr>
            <a:r>
              <a:rPr lang="ru-RU" sz="2800" b="1" i="0" u="none" dirty="0" smtClean="0">
                <a:solidFill>
                  <a:srgbClr val="FFFF00"/>
                </a:solidFill>
                <a:latin typeface="Georgia" panose="02040502050405020303" pitchFamily="18" charset="0"/>
                <a:sym typeface="Arial"/>
              </a:rPr>
              <a:t>Открытый </a:t>
            </a: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Межмуниципальный семинар на тему «Проектно-исследовательская деятельность как средство формирования ключевых компетенций учащихся по биологии и 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экологии»</a:t>
            </a:r>
            <a:endParaRPr sz="32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>
            <a:off x="658368" y="2523744"/>
            <a:ext cx="7778495" cy="280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Noto Sans Symbols"/>
              <a:buNone/>
            </a:pPr>
            <a:r>
              <a:rPr lang="ru-RU" sz="36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«ПРОЕКТНО-ИССЛЕДОВАТЕЛЬСКАЯ ДЕЯТЕЛЬНОСТЬ УЧАЩИХСЯ КАК СРЕДСТВО ДОСТИЖЕНИЯ КАЧЕСТВА ОБРАЗОВАНИЯ»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4" name="Google Shape;48;p6"/>
          <p:cNvSpPr txBox="1">
            <a:spLocks/>
          </p:cNvSpPr>
          <p:nvPr/>
        </p:nvSpPr>
        <p:spPr>
          <a:xfrm>
            <a:off x="371857" y="5291328"/>
            <a:ext cx="8546592" cy="136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800000"/>
              </a:buClr>
              <a:buSzPts val="3800"/>
              <a:buFontTx/>
            </a:pPr>
            <a:r>
              <a:rPr lang="ru-RU" sz="22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Рузакова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 М.В., руководитель ГМО учителей биологии </a:t>
            </a:r>
            <a:r>
              <a:rPr lang="ru-RU" sz="22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г.Когалыма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Arial"/>
              </a:rPr>
              <a:t>, учитель биологии и географии МАОУ СОШ № 7</a:t>
            </a:r>
            <a:endParaRPr lang="ru-RU" sz="22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1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385011" y="3922296"/>
            <a:ext cx="8470229" cy="209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r>
              <a:rPr lang="ru-RU" sz="36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lang="ru-RU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«Спорьте, заблуждайтесь, ошибайтесь, но ради бога, размышляйте, и хотя и криво, да сами»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r>
              <a:rPr lang="ru-RU" sz="36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36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Философ Лессинг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6"/>
          <p:cNvSpPr txBox="1">
            <a:spLocks/>
          </p:cNvSpPr>
          <p:nvPr/>
        </p:nvSpPr>
        <p:spPr>
          <a:xfrm>
            <a:off x="216568" y="623826"/>
            <a:ext cx="8638673" cy="24803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2004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Symbol" pitchFamily="18" charset="2"/>
              <a:buChar char="●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lvl="1" indent="-30861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Symbol" pitchFamily="18" charset="2"/>
              <a:buChar char="●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lvl="2" indent="-302894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170"/>
              <a:buFont typeface="Symbol" pitchFamily="18" charset="2"/>
              <a:buChar char="●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lvl="3" indent="-29718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Symbol" pitchFamily="18" charset="2"/>
              <a:buChar char="●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lvl="4" indent="-27432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Symbol" pitchFamily="18" charset="2"/>
              <a:buChar char="●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lvl="5" indent="-27432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Symbol" pitchFamily="18" charset="2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lvl="6" indent="-27432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Symbol" pitchFamily="18" charset="2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lvl="7" indent="-27432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Symbol" pitchFamily="18" charset="2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lvl="8" indent="-27432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Symbol" pitchFamily="18" charset="2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«Скажи мне, и я забуду, покажи мне, и я запомню, дай мне действовать самому, и я научусь.»</a:t>
            </a:r>
          </a:p>
          <a:p>
            <a:pPr algn="r"/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Древнекитайская       мудрость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456" y="4266283"/>
            <a:ext cx="4015659" cy="1942012"/>
          </a:xfrm>
        </p:spPr>
        <p:txBody>
          <a:bodyPr>
            <a:noAutofit/>
          </a:bodyPr>
          <a:lstStyle/>
          <a:p>
            <a:r>
              <a:rPr lang="ru-RU" sz="1800" i="1" dirty="0"/>
              <a:t>Советский психолог, впервые связавший педагогику и психологию. Исследователь особенностей детского развития. Основоположник коррекционной педагогики, социальной психологии и психолингвистики.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066674" y="553451"/>
            <a:ext cx="4668252" cy="578927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Согласно принципу активности, обоснованному ещё Л.С. Выготским, ничего не может быть «вложено» в голову ученика учителем. Методика должна быть построена так, чтобы стимулировать учащихся к активным собственным действиям, направленным на процесс освоения.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1" y="372979"/>
            <a:ext cx="2625957" cy="361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61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908">
            <a:off x="5087802" y="593449"/>
            <a:ext cx="352692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692" y="317500"/>
            <a:ext cx="4878507" cy="39116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Отличительной особенностью нового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является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деятельностный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характер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ставящий главной целью развитие личности школьника. Таким образом, основной задачей становится уже не просто передача знаний школьнику, а научение его овладевать новым знанием, новыми видами деятельности.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34" y="4083142"/>
            <a:ext cx="4414964" cy="24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99" y="4350029"/>
            <a:ext cx="1882775" cy="220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14068" y="260350"/>
            <a:ext cx="8522898" cy="14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 Федеральный компонент государственного стандарта начального общего образования призван обеспечить реализацию следующих целей: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89781" y="2087597"/>
            <a:ext cx="8954219" cy="4493538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200" b="1" dirty="0">
                <a:solidFill>
                  <a:srgbClr val="FF3300"/>
                </a:solidFill>
              </a:rPr>
              <a:t> </a:t>
            </a:r>
            <a:r>
              <a:rPr lang="ru-RU" altLang="ru-RU" sz="22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FF3300"/>
                </a:solidFill>
              </a:rPr>
              <a:t>Развитие личности школьника, его творческих способностей, интереса к учению, формирование желания и умения учиться;</a:t>
            </a:r>
          </a:p>
          <a:p>
            <a:pPr algn="ctr" eaLnBrk="1" hangingPunct="1">
              <a:spcBef>
                <a:spcPct val="0"/>
              </a:spcBef>
            </a:pPr>
            <a:endParaRPr lang="ru-RU" altLang="ru-RU" sz="2200" dirty="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tx2"/>
                </a:solidFill>
              </a:rPr>
              <a:t> Воспитание нравственных и эстетических чувств, эмоционально-ценностного позитивного отношения к себе и окружающему миру;</a:t>
            </a:r>
          </a:p>
          <a:p>
            <a:pPr eaLnBrk="1" hangingPunct="1">
              <a:spcBef>
                <a:spcPct val="0"/>
              </a:spcBef>
            </a:pPr>
            <a:endParaRPr lang="ru-RU" altLang="ru-RU" sz="2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rgbClr val="FF3300"/>
                </a:solidFill>
              </a:rPr>
              <a:t>Освоение системы знаний, умений и навыков, опыта осуществления разнообразных видов деятельности;</a:t>
            </a:r>
          </a:p>
          <a:p>
            <a:pPr algn="ctr" eaLnBrk="1" hangingPunct="1">
              <a:spcBef>
                <a:spcPct val="0"/>
              </a:spcBef>
            </a:pPr>
            <a:endParaRPr lang="ru-RU" altLang="ru-RU" sz="2200" u="sng" dirty="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tx2"/>
                </a:solidFill>
              </a:rPr>
              <a:t>Охрана и укрепление физического и психического здоровья детей;</a:t>
            </a:r>
          </a:p>
          <a:p>
            <a:pPr eaLnBrk="1" hangingPunct="1">
              <a:spcBef>
                <a:spcPct val="0"/>
              </a:spcBef>
            </a:pPr>
            <a:endParaRPr lang="ru-RU" altLang="ru-RU" sz="2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200" dirty="0">
                <a:solidFill>
                  <a:schemeClr val="tx2"/>
                </a:solidFill>
              </a:rPr>
              <a:t>Сохранение и поддержка индивидуальности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32693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1" presetID="39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7259" y="232568"/>
            <a:ext cx="4080741" cy="3467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подходом формирования УУД, согласно ФГОС, является системно-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деятельностный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подход, а одним из методов реализации данного подхода является проектно-исследовательская деятельность. </a:t>
            </a:r>
          </a:p>
        </p:txBody>
      </p:sp>
      <p:pic>
        <p:nvPicPr>
          <p:cNvPr id="6" name="Содержимое 4" descr="j0343363.w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8" y="3969477"/>
            <a:ext cx="2507672" cy="233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83100" y="292100"/>
            <a:ext cx="4214813" cy="1079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Проектно-исследовательская деятельность-это…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4664636" y="1720019"/>
            <a:ext cx="4225364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400" dirty="0"/>
              <a:t> Проектирование собственного исследования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altLang="ru-RU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400" dirty="0"/>
              <a:t> Выделение целей и задач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altLang="ru-RU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400" dirty="0"/>
              <a:t> Выделение принципов отбора методик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altLang="ru-RU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400" dirty="0"/>
              <a:t> Планирование хода исследования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altLang="ru-RU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altLang="ru-RU" sz="2400" dirty="0"/>
              <a:t> Определение желаемых результатов</a:t>
            </a:r>
          </a:p>
        </p:txBody>
      </p:sp>
      <p:pic>
        <p:nvPicPr>
          <p:cNvPr id="9" name="Picture 10" descr="http://im4-tub-ru.yandex.net/i?id=506600054-19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80" y="5667374"/>
            <a:ext cx="1920119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6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25125" r="5484" b="5680"/>
          <a:stretch/>
        </p:blipFill>
        <p:spPr bwMode="auto">
          <a:xfrm>
            <a:off x="2057399" y="3733800"/>
            <a:ext cx="496792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00" y="212200"/>
            <a:ext cx="6743700" cy="125272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Итоговый индивидуальный проект является особой формой организации самостоятельной работы обучающихся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1232" y="1711215"/>
            <a:ext cx="8697968" cy="25940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соответствии с требованиями федерального государственного образовательного стандарта среднего общего образования (ФГОС СОО),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Законом «Об образовании в Российской Федерации» (№ 273–ФЗ), а также образовательными программы среднего общего образования, утверждёнными в школах России обучающиеся обязаны выполнить итоговый индивидуальный проект.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1944" r="25417" b="50000"/>
          <a:stretch/>
        </p:blipFill>
        <p:spPr bwMode="auto">
          <a:xfrm>
            <a:off x="257175" y="266700"/>
            <a:ext cx="1857375" cy="143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43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" y="704850"/>
            <a:ext cx="8225292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6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71513" y="874713"/>
            <a:ext cx="180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2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81038" y="147638"/>
            <a:ext cx="383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FF0000"/>
                </a:solidFill>
              </a:rPr>
              <a:t>Исследовательская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262876" y="692150"/>
            <a:ext cx="2938923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FFFF00"/>
                </a:solidFill>
              </a:rPr>
              <a:t>деятельность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084888" y="1052513"/>
            <a:ext cx="20399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u="sng">
                <a:solidFill>
                  <a:srgbClr val="006600"/>
                </a:solidFill>
              </a:rPr>
              <a:t>учащихся</a:t>
            </a:r>
            <a:r>
              <a:rPr lang="ru-RU" altLang="ru-RU" sz="2800" b="1" i="1" u="sng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288" y="1764577"/>
            <a:ext cx="8427605" cy="1633397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      « В исследовательском методе (методе исканий), в основу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берётся не знание, преподносимое детям в готовом виде,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а организованные искания детей в окружающей жизни.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      Знание не даётся как готовое, а получается в результате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работы самих детей  над тем или другим жизненным материалом ». 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724525" y="3429000"/>
            <a:ext cx="289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A50021"/>
                </a:solidFill>
              </a:rPr>
              <a:t>Б. В. Всесвятский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395288" y="1773238"/>
            <a:ext cx="8353425" cy="16557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Cooper Black" pitchFamily="18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68313" y="4283939"/>
            <a:ext cx="8340725" cy="1633397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      «Если мы хотим, чтобы процессы развития и саморазвития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личности младшего школьника шли интенсивно, нам необходимо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стимулировать его исследовательскую активность, поддерживать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ребёнке жажду новых впечатлений, любознательность, стремление экспериментировать, самостоятельно искать истину.»</a:t>
            </a:r>
            <a:r>
              <a:rPr lang="ru-RU" altLang="ru-RU" sz="1800" dirty="0"/>
              <a:t> 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468313" y="4292600"/>
            <a:ext cx="8353425" cy="1584325"/>
          </a:xfrm>
          <a:prstGeom prst="roundRect">
            <a:avLst>
              <a:gd name="adj" fmla="val 16667"/>
            </a:avLst>
          </a:prstGeom>
          <a:noFill/>
          <a:ln w="44450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Cooper Black" pitchFamily="18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227763" y="5949950"/>
            <a:ext cx="233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А. В. Савенков</a:t>
            </a:r>
            <a:r>
              <a:rPr lang="ru-RU" altLang="ru-RU" sz="160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0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7174" grpId="0"/>
      <p:bldP spid="7175" grpId="0"/>
      <p:bldP spid="7176" grpId="0" animBg="1"/>
      <p:bldP spid="7177" grpId="0" animBg="1"/>
      <p:bldP spid="7178" grpId="0"/>
      <p:bldP spid="717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233</TotalTime>
  <Words>877</Words>
  <Application>Microsoft Office PowerPoint</Application>
  <PresentationFormat>Экран (4:3)</PresentationFormat>
  <Paragraphs>133</Paragraphs>
  <Slides>18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Открытый Межмуниципальный семинар на тему «Проектно-исследовательская деятельность как средство формирования ключевых компетенций учащихся по биологии и экологии»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Проектно-исследовательская деятельность-это…</vt:lpstr>
      <vt:lpstr>Итоговый индивидуальный проект является особой формой организации самостоятельной работы обучающихся</vt:lpstr>
      <vt:lpstr>Презентация PowerPoint</vt:lpstr>
      <vt:lpstr>Презентация PowerPoint</vt:lpstr>
      <vt:lpstr>Презентация PowerPoint</vt:lpstr>
      <vt:lpstr>Составляющие учебного проекта</vt:lpstr>
      <vt:lpstr>Презентация PowerPoint</vt:lpstr>
      <vt:lpstr>Презентация PowerPoint</vt:lpstr>
      <vt:lpstr>Результат исследовательской работы:</vt:lpstr>
      <vt:lpstr>Компетенции школьников, необходимых для освоения в дальнейшем любой профессиональной деятельности и успешной адаптации личности в современном мире</vt:lpstr>
      <vt:lpstr>Презентация PowerPoint</vt:lpstr>
      <vt:lpstr>Презентация PowerPoint</vt:lpstr>
      <vt:lpstr>Открытый Межмуниципальный семинар на тему «Проектно-исследовательская деятельность как средство формирования ключевых компетенций учащихся по биологии и экологии»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</dc:title>
  <cp:lastModifiedBy>User</cp:lastModifiedBy>
  <cp:revision>23</cp:revision>
  <dcterms:modified xsi:type="dcterms:W3CDTF">2024-01-11T06:21:05Z</dcterms:modified>
</cp:coreProperties>
</file>